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9" r:id="rId7"/>
    <p:sldId id="294" r:id="rId8"/>
    <p:sldId id="291" r:id="rId9"/>
    <p:sldId id="295" r:id="rId10"/>
    <p:sldId id="297" r:id="rId11"/>
    <p:sldId id="308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60" autoAdjust="0"/>
  </p:normalViewPr>
  <p:slideViewPr>
    <p:cSldViewPr>
      <p:cViewPr varScale="1">
        <p:scale>
          <a:sx n="62" d="100"/>
          <a:sy n="62" d="100"/>
        </p:scale>
        <p:origin x="1308" y="7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098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7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8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6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7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Vehicle Loan Digital Marketing…"/>
          <p:cNvSpPr txBox="1">
            <a:spLocks noGrp="1"/>
          </p:cNvSpPr>
          <p:nvPr>
            <p:ph type="subTitle" sz="quarter" idx="1"/>
          </p:nvPr>
        </p:nvSpPr>
        <p:spPr>
          <a:xfrm>
            <a:off x="3404802" y="6629400"/>
            <a:ext cx="6457067" cy="2480657"/>
          </a:xfrm>
          <a:prstGeom prst="rect">
            <a:avLst/>
          </a:prstGeom>
        </p:spPr>
        <p:txBody>
          <a:bodyPr/>
          <a:lstStyle/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Car Sales</a:t>
            </a:r>
            <a:endParaRPr dirty="0"/>
          </a:p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Category/Area Focus</a:t>
            </a:r>
            <a:endParaRPr dirty="0"/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by </a:t>
            </a:r>
            <a:r>
              <a:rPr lang="en-US" dirty="0" smtClean="0"/>
              <a:t>Prabhat Verma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95525"/>
            <a:ext cx="12598400" cy="42576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59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371600"/>
            <a:ext cx="11988799" cy="5313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201" y="7150017"/>
            <a:ext cx="111252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 smtClean="0"/>
              <a:t>Top </a:t>
            </a:r>
            <a:r>
              <a:rPr lang="en-US" dirty="0"/>
              <a:t>5 by </a:t>
            </a:r>
            <a:r>
              <a:rPr lang="en-US" dirty="0" smtClean="0"/>
              <a:t>Volume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Volkswagen 936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Mercedes-Benz 921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BMW 694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Toyota 541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VAZ </a:t>
            </a:r>
            <a:r>
              <a:rPr lang="en-US" dirty="0" smtClean="0"/>
              <a:t>489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Distribution </a:t>
            </a:r>
            <a:r>
              <a:rPr lang="en-US" sz="3600" dirty="0"/>
              <a:t>of </a:t>
            </a:r>
            <a:r>
              <a:rPr lang="en-US" sz="3600" dirty="0" err="1"/>
              <a:t>Bodytype</a:t>
            </a:r>
            <a:r>
              <a:rPr lang="en-US" sz="3600" dirty="0"/>
              <a:t> of Top 5 companies by Revenue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371600"/>
            <a:ext cx="13004801" cy="8382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7298"/>
      </p:ext>
    </p:extLst>
  </p:cSld>
  <p:clrMapOvr>
    <a:masterClrMapping/>
  </p:clrMapOvr>
  <p:transition spd="med" advTm="427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371600"/>
            <a:ext cx="11988799" cy="53135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trend Analysis for Body Types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838200"/>
            <a:ext cx="12498103" cy="86868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5947"/>
      </p:ext>
    </p:extLst>
  </p:cSld>
  <p:clrMapOvr>
    <a:masterClrMapping/>
  </p:clrMapOvr>
  <p:transition spd="med" advTm="336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28600"/>
            <a:ext cx="6315075" cy="59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85" y="972842"/>
            <a:ext cx="7862515" cy="6266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7467600"/>
            <a:ext cx="9906000" cy="19716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015"/>
      </p:ext>
    </p:extLst>
  </p:cSld>
  <p:clrMapOvr>
    <a:masterClrMapping/>
  </p:clrMapOvr>
  <p:transition spd="med" advTm="415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524000"/>
            <a:ext cx="11982450" cy="693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533400"/>
            <a:ext cx="6019800" cy="685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54184"/>
      </p:ext>
    </p:extLst>
  </p:cSld>
  <p:clrMapOvr>
    <a:masterClrMapping/>
  </p:clrMapOvr>
  <p:transition spd="med" advTm="241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" y="1905000"/>
            <a:ext cx="12696825" cy="693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533400"/>
            <a:ext cx="2895600" cy="9415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2223"/>
      </p:ext>
    </p:extLst>
  </p:cSld>
  <p:clrMapOvr>
    <a:masterClrMapping/>
  </p:clrMapOvr>
  <p:transition spd="med" advTm="21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2" y="1924050"/>
            <a:ext cx="11839575" cy="661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85800"/>
            <a:ext cx="3733800" cy="685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1048"/>
      </p:ext>
    </p:extLst>
  </p:cSld>
  <p:clrMapOvr>
    <a:masterClrMapping/>
  </p:clrMapOvr>
  <p:transition spd="med" advTm="178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12" y="609600"/>
            <a:ext cx="11153775" cy="587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7467600"/>
            <a:ext cx="8124825" cy="1066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1854"/>
      </p:ext>
    </p:extLst>
  </p:cSld>
  <p:clrMapOvr>
    <a:masterClrMapping/>
  </p:clrMapOvr>
  <p:transition spd="med" advTm="19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762000"/>
            <a:ext cx="847725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3276600"/>
            <a:ext cx="6400800" cy="43910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008"/>
      </p:ext>
    </p:extLst>
  </p:cSld>
  <p:clrMapOvr>
    <a:masterClrMapping/>
  </p:clrMapOvr>
  <p:transition spd="med" advTm="357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7" y="1400175"/>
            <a:ext cx="9496425" cy="6953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199" y="304800"/>
            <a:ext cx="5215467" cy="762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3533"/>
      </p:ext>
    </p:extLst>
  </p:cSld>
  <p:clrMapOvr>
    <a:masterClrMapping/>
  </p:clrMapOvr>
  <p:transition spd="med" advTm="41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586037"/>
            <a:ext cx="11640216" cy="5643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745828"/>
            <a:ext cx="108204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FF0000"/>
                </a:solidFill>
              </a:rPr>
              <a:t>Revenue Percentage by Drive and </a:t>
            </a:r>
            <a:r>
              <a:rPr lang="en-US" sz="4000" dirty="0" err="1" smtClean="0">
                <a:solidFill>
                  <a:srgbClr val="FF0000"/>
                </a:solidFill>
              </a:rPr>
              <a:t>BodyType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32047"/>
      </p:ext>
    </p:extLst>
  </p:cSld>
  <p:clrMapOvr>
    <a:masterClrMapping/>
  </p:clrMapOvr>
  <p:transition spd="med" advTm="47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Study</a:t>
            </a:r>
            <a:endParaRPr dirty="0"/>
          </a:p>
        </p:txBody>
      </p:sp>
      <p:sp>
        <p:nvSpPr>
          <p:cNvPr id="137" name="Since 1954, San Francisco Federal Credit Union has been a member-owned financial institution. As a not-for-profit, we’re able to offer higher dividends on deposit accounts, lower interest rates on loans, and fewer fees than the big banks.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09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Analysis for Most Lucrative Car Category- Revenue</a:t>
            </a:r>
          </a:p>
          <a:p>
            <a:endParaRPr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6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457200"/>
            <a:ext cx="105156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Top Selling Models by revenue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62" y="1143000"/>
            <a:ext cx="6848475" cy="5324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600" y="7010400"/>
            <a:ext cx="11430000" cy="2209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811244"/>
              </p:ext>
            </p:extLst>
          </p:nvPr>
        </p:nvGraphicFramePr>
        <p:xfrm>
          <a:off x="508001" y="7097338"/>
          <a:ext cx="11988798" cy="1654314"/>
        </p:xfrm>
        <a:graphic>
          <a:graphicData uri="http://schemas.openxmlformats.org/drawingml/2006/table">
            <a:tbl>
              <a:tblPr/>
              <a:tblGrid>
                <a:gridCol w="1998133">
                  <a:extLst>
                    <a:ext uri="{9D8B030D-6E8A-4147-A177-3AD203B41FA5}">
                      <a16:colId xmlns:a16="http://schemas.microsoft.com/office/drawing/2014/main" val="2233257036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1897372350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3984530074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806466063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2333771527"/>
                    </a:ext>
                  </a:extLst>
                </a:gridCol>
                <a:gridCol w="1998133">
                  <a:extLst>
                    <a:ext uri="{9D8B030D-6E8A-4147-A177-3AD203B41FA5}">
                      <a16:colId xmlns:a16="http://schemas.microsoft.com/office/drawing/2014/main" val="3556052628"/>
                    </a:ext>
                  </a:extLst>
                </a:gridCol>
              </a:tblGrid>
              <a:tr h="333334">
                <a:tc>
                  <a:txBody>
                    <a:bodyPr/>
                    <a:lstStyle/>
                    <a:p>
                      <a:r>
                        <a:rPr lang="en-US"/>
                        <a:t>BMW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crossover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Diesel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1.85 %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868307"/>
                  </a:ext>
                </a:extLst>
              </a:tr>
              <a:tr h="922794">
                <a:tc>
                  <a:txBody>
                    <a:bodyPr/>
                    <a:lstStyle/>
                    <a:p>
                      <a:r>
                        <a:rPr lang="en-US"/>
                        <a:t>Toyota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crossover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Diesel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Land Cruiser 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130087"/>
                  </a:ext>
                </a:extLst>
              </a:tr>
              <a:tr h="333334">
                <a:tc>
                  <a:txBody>
                    <a:bodyPr/>
                    <a:lstStyle/>
                    <a:p>
                      <a:r>
                        <a:rPr lang="en-US"/>
                        <a:t>Land Rover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crossover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Diesel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Range Rover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635206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10926"/>
      </p:ext>
    </p:extLst>
  </p:cSld>
  <p:clrMapOvr>
    <a:masterClrMapping/>
  </p:clrMapOvr>
  <p:transition spd="med" advTm="200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400" y="943650"/>
            <a:ext cx="117348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Conclusions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0" y="2819400"/>
            <a:ext cx="118110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- Full wheel Crossovers have the top 3 revenue </a:t>
            </a:r>
            <a:r>
              <a:rPr lang="en-US" dirty="0" smtClean="0"/>
              <a:t>share.</a:t>
            </a:r>
            <a:endParaRPr lang="en-US" dirty="0"/>
          </a:p>
          <a:p>
            <a:pPr algn="l"/>
            <a:r>
              <a:rPr lang="en-US" dirty="0"/>
              <a:t>      - Mercedes-Benz 	full 	</a:t>
            </a:r>
            <a:r>
              <a:rPr lang="en-US" dirty="0" smtClean="0"/>
              <a:t>crossover at 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6.53%</a:t>
            </a:r>
          </a:p>
          <a:p>
            <a:pPr algn="l"/>
            <a:r>
              <a:rPr lang="en-US" dirty="0"/>
              <a:t>      - Land </a:t>
            </a:r>
            <a:r>
              <a:rPr lang="en-US" dirty="0" smtClean="0"/>
              <a:t>Rover full </a:t>
            </a:r>
            <a:r>
              <a:rPr lang="en-US" dirty="0"/>
              <a:t>	crossover </a:t>
            </a:r>
            <a:r>
              <a:rPr lang="en-US" dirty="0" smtClean="0"/>
              <a:t>at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4.99%</a:t>
            </a:r>
          </a:p>
          <a:p>
            <a:pPr algn="l"/>
            <a:r>
              <a:rPr lang="en-US" dirty="0"/>
              <a:t>      - BMW </a:t>
            </a:r>
            <a:r>
              <a:rPr lang="en-US" dirty="0" smtClean="0"/>
              <a:t>full crossover at</a:t>
            </a: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4.94%</a:t>
            </a:r>
          </a:p>
          <a:p>
            <a:pPr algn="l"/>
            <a:r>
              <a:rPr lang="en-US" dirty="0"/>
              <a:t>- </a:t>
            </a:r>
            <a:r>
              <a:rPr lang="en-US" dirty="0" smtClean="0"/>
              <a:t> Topmost </a:t>
            </a:r>
            <a:r>
              <a:rPr lang="en-US" dirty="0"/>
              <a:t>selling are still Sedans</a:t>
            </a:r>
          </a:p>
          <a:p>
            <a:pPr algn="l"/>
            <a:r>
              <a:rPr lang="en-US" dirty="0"/>
              <a:t>- </a:t>
            </a:r>
            <a:r>
              <a:rPr lang="en-US" dirty="0" smtClean="0"/>
              <a:t> There </a:t>
            </a:r>
            <a:r>
              <a:rPr lang="en-US" dirty="0"/>
              <a:t>is a shift towards </a:t>
            </a:r>
            <a:r>
              <a:rPr lang="en-US" dirty="0">
                <a:solidFill>
                  <a:srgbClr val="FF0000"/>
                </a:solidFill>
              </a:rPr>
              <a:t>more power and diesel </a:t>
            </a:r>
            <a:r>
              <a:rPr lang="en-US" dirty="0"/>
              <a:t>engines</a:t>
            </a:r>
          </a:p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Mercedes-Benz </a:t>
            </a:r>
            <a:r>
              <a:rPr lang="en-US" dirty="0">
                <a:solidFill>
                  <a:srgbClr val="FF0000"/>
                </a:solidFill>
              </a:rPr>
              <a:t>full </a:t>
            </a:r>
            <a:r>
              <a:rPr lang="en-US" dirty="0" smtClean="0">
                <a:solidFill>
                  <a:srgbClr val="FF0000"/>
                </a:solidFill>
              </a:rPr>
              <a:t>crossovers </a:t>
            </a:r>
            <a:r>
              <a:rPr lang="en-US" dirty="0" smtClean="0"/>
              <a:t>lead </a:t>
            </a:r>
            <a:r>
              <a:rPr lang="en-US" dirty="0"/>
              <a:t>the chart when analysis was run down on the </a:t>
            </a:r>
            <a:endParaRPr lang="en-US" dirty="0" smtClean="0"/>
          </a:p>
          <a:p>
            <a:pPr algn="l"/>
            <a:r>
              <a:rPr lang="en-US" dirty="0"/>
              <a:t> </a:t>
            </a:r>
            <a:r>
              <a:rPr lang="en-US" dirty="0" smtClean="0"/>
              <a:t>   basis </a:t>
            </a:r>
            <a:r>
              <a:rPr lang="en-US" dirty="0"/>
              <a:t>of </a:t>
            </a:r>
            <a:r>
              <a:rPr lang="en-US" dirty="0" err="1"/>
              <a:t>drivetype</a:t>
            </a:r>
            <a:r>
              <a:rPr lang="en-US" dirty="0"/>
              <a:t> and </a:t>
            </a:r>
            <a:r>
              <a:rPr lang="en-US" dirty="0" smtClean="0"/>
              <a:t>body</a:t>
            </a:r>
          </a:p>
          <a:p>
            <a:pPr algn="l"/>
            <a:r>
              <a:rPr lang="en-US" dirty="0" smtClean="0"/>
              <a:t>-   Diesel </a:t>
            </a:r>
            <a:r>
              <a:rPr lang="en-US" dirty="0"/>
              <a:t>Mercedes-Benz full </a:t>
            </a:r>
            <a:r>
              <a:rPr lang="en-US" dirty="0" smtClean="0"/>
              <a:t>crossovers </a:t>
            </a:r>
            <a:r>
              <a:rPr lang="en-US" dirty="0"/>
              <a:t>have share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FF0000"/>
                </a:solidFill>
              </a:rPr>
              <a:t>3.39</a:t>
            </a:r>
            <a:r>
              <a:rPr lang="en-US" dirty="0">
                <a:solidFill>
                  <a:srgbClr val="FF0000"/>
                </a:solidFill>
              </a:rPr>
              <a:t>%.</a:t>
            </a:r>
          </a:p>
          <a:p>
            <a:pPr algn="l"/>
            <a:r>
              <a:rPr lang="en-US" dirty="0"/>
              <a:t>- </a:t>
            </a:r>
            <a:r>
              <a:rPr lang="en-US" dirty="0" smtClean="0"/>
              <a:t>  BMW </a:t>
            </a:r>
            <a:r>
              <a:rPr lang="en-US" dirty="0"/>
              <a:t>X5 diesel has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revenue share </a:t>
            </a:r>
            <a:r>
              <a:rPr lang="en-US" dirty="0" smtClean="0"/>
              <a:t>category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08360"/>
      </p:ext>
    </p:extLst>
  </p:cSld>
  <p:clrMapOvr>
    <a:masterClrMapping/>
  </p:clrMapOvr>
  <p:transition spd="med" advTm="61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Data Sources</a:t>
            </a:r>
            <a:endParaRPr dirty="0"/>
          </a:p>
        </p:txBody>
      </p:sp>
      <p:sp>
        <p:nvSpPr>
          <p:cNvPr id="140" name="Serves San Francisco and San Mateo Counties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0960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There are 12 variables and 9576 observations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It consists of 87 unique companies with various engine types like petrol, diesel, etc..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It consists for Sedans, Crossovers, hatchbacks </a:t>
            </a:r>
            <a:r>
              <a:rPr lang="en-US" dirty="0" err="1" smtClean="0"/>
              <a:t>etc</a:t>
            </a:r>
            <a:endParaRPr lang="en-US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Data Range is from year 1953-2016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43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venue Stre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143" name="Mortgages and Home Equity Loans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096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Cars Sold per year?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Company </a:t>
            </a:r>
            <a:r>
              <a:rPr lang="en-US" sz="2800" dirty="0"/>
              <a:t>has highest market share by volume ( no: of cars sold )?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Company </a:t>
            </a:r>
            <a:r>
              <a:rPr lang="en-US" sz="2800" dirty="0"/>
              <a:t>has highest market share by Revenue Earned?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err="1"/>
              <a:t>BodyType</a:t>
            </a:r>
            <a:r>
              <a:rPr lang="en-US" sz="2800" dirty="0"/>
              <a:t> </a:t>
            </a:r>
            <a:r>
              <a:rPr lang="en-US" sz="2800" dirty="0" smtClean="0"/>
              <a:t>-  </a:t>
            </a:r>
            <a:r>
              <a:rPr lang="en-US" sz="2800" dirty="0"/>
              <a:t>H</a:t>
            </a:r>
            <a:r>
              <a:rPr lang="en-US" sz="2800" dirty="0" smtClean="0"/>
              <a:t>ighest </a:t>
            </a:r>
            <a:r>
              <a:rPr lang="en-US" sz="2800" dirty="0"/>
              <a:t>market share by </a:t>
            </a:r>
            <a:r>
              <a:rPr lang="en-US" sz="2800" dirty="0" smtClean="0"/>
              <a:t>volume?</a:t>
            </a:r>
            <a:endParaRPr lang="en-US" sz="28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Distribution </a:t>
            </a:r>
            <a:r>
              <a:rPr lang="en-US" sz="2800" dirty="0"/>
              <a:t>of </a:t>
            </a:r>
            <a:r>
              <a:rPr lang="en-US" sz="2800" dirty="0" err="1" smtClean="0"/>
              <a:t>Bodytype</a:t>
            </a:r>
            <a:r>
              <a:rPr lang="en-US" sz="2800" dirty="0" smtClean="0"/>
              <a:t> </a:t>
            </a:r>
            <a:r>
              <a:rPr lang="en-US" sz="2800" dirty="0"/>
              <a:t>of Top 5 companies by volume?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 smtClean="0"/>
              <a:t>Distribution </a:t>
            </a:r>
            <a:r>
              <a:rPr lang="en-US" sz="2800" dirty="0"/>
              <a:t>of </a:t>
            </a:r>
            <a:r>
              <a:rPr lang="en-US" sz="2800" dirty="0" err="1" smtClean="0"/>
              <a:t>Bodytype</a:t>
            </a:r>
            <a:r>
              <a:rPr lang="en-US" sz="2800" dirty="0" smtClean="0"/>
              <a:t> </a:t>
            </a:r>
            <a:r>
              <a:rPr lang="en-US" sz="2800" dirty="0"/>
              <a:t>of Top 5 companies by Revenue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90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Analyze Patterns</a:t>
            </a:r>
            <a:endParaRPr dirty="0"/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2039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85318" indent="-385318" defTabSz="479044">
              <a:spcBef>
                <a:spcPts val="1900"/>
              </a:spcBef>
              <a:defRPr sz="2952"/>
            </a:pPr>
            <a:r>
              <a:rPr lang="en-US" dirty="0" smtClean="0"/>
              <a:t>There are various factors like engine Volume, price, engine type, Drive type which affect the sales pattern so the key is to analyze and find patterns and dependencies by :</a:t>
            </a:r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Mean Price </a:t>
            </a:r>
            <a:r>
              <a:rPr lang="en-US" dirty="0" smtClean="0"/>
              <a:t>Body Type</a:t>
            </a:r>
            <a:endParaRPr lang="en-US" dirty="0"/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By Engine Volume</a:t>
            </a:r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By Mileage</a:t>
            </a:r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By </a:t>
            </a:r>
            <a:r>
              <a:rPr lang="en-US" dirty="0" smtClean="0"/>
              <a:t>Engine Type</a:t>
            </a:r>
            <a:endParaRPr lang="en-US" dirty="0"/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By Body and </a:t>
            </a:r>
            <a:r>
              <a:rPr lang="en-US" dirty="0" smtClean="0"/>
              <a:t>Engine Type</a:t>
            </a:r>
            <a:endParaRPr lang="en-US" dirty="0"/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Percentage </a:t>
            </a:r>
            <a:r>
              <a:rPr lang="en-US" dirty="0" smtClean="0"/>
              <a:t>Distribution </a:t>
            </a:r>
            <a:r>
              <a:rPr lang="en-US" dirty="0"/>
              <a:t>of Brand and Body( by Count / Revenue)</a:t>
            </a:r>
          </a:p>
          <a:p>
            <a:pPr marL="1795018" lvl="3" indent="-385318" defTabSz="479044">
              <a:spcBef>
                <a:spcPts val="1900"/>
              </a:spcBef>
              <a:defRPr sz="2952"/>
            </a:pPr>
            <a:r>
              <a:rPr lang="en-US" dirty="0"/>
              <a:t>By adding </a:t>
            </a:r>
            <a:r>
              <a:rPr lang="en-US" dirty="0" smtClean="0"/>
              <a:t>Drive Type</a:t>
            </a:r>
            <a:endParaRPr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30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371600"/>
            <a:ext cx="11988799" cy="5313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201" y="7150017"/>
            <a:ext cx="111252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 smtClean="0"/>
              <a:t>Top </a:t>
            </a:r>
            <a:r>
              <a:rPr lang="en-US" dirty="0"/>
              <a:t>5 by </a:t>
            </a:r>
            <a:r>
              <a:rPr lang="en-US" dirty="0" smtClean="0"/>
              <a:t>Volume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Volkswagen 936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Mercedes-Benz 921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BMW 694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Toyota 541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VAZ </a:t>
            </a:r>
            <a:r>
              <a:rPr lang="en-US" dirty="0" smtClean="0"/>
              <a:t>489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Top companies by Volume</a:t>
            </a:r>
            <a:endParaRPr lang="en-US" sz="5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1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Top companies by Revenue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6" y="1371600"/>
            <a:ext cx="11420475" cy="57894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9800" y="743918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Top 5 by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Revenue in Millions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Mercedes-Benz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26.92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BMW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16.11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Volkswagen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12.15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Toyota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12.09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3" algn="l" defTabSz="91440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Audi </a:t>
            </a:r>
            <a:r>
              <a:rPr lang="en-US" alt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8.33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1218"/>
      </p:ext>
    </p:extLst>
  </p:cSld>
  <p:clrMapOvr>
    <a:masterClrMapping/>
  </p:clrMapOvr>
  <p:transition spd="med" advTm="9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 err="1"/>
              <a:t>BodyType</a:t>
            </a:r>
            <a:r>
              <a:rPr lang="en-US" sz="5400" dirty="0"/>
              <a:t> </a:t>
            </a:r>
            <a:r>
              <a:rPr lang="en-US" sz="5400" dirty="0" smtClean="0"/>
              <a:t>-by </a:t>
            </a:r>
            <a:r>
              <a:rPr lang="en-US" sz="5400" dirty="0"/>
              <a:t>number</a:t>
            </a:r>
            <a:endParaRPr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2438400"/>
            <a:ext cx="7813144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6705600"/>
            <a:ext cx="5638800" cy="26275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7936"/>
      </p:ext>
    </p:extLst>
  </p:cSld>
  <p:clrMapOvr>
    <a:masterClrMapping/>
  </p:clrMapOvr>
  <p:transition spd="med" advTm="118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1201" y="7150017"/>
            <a:ext cx="111252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 smtClean="0"/>
              <a:t>Top </a:t>
            </a:r>
            <a:r>
              <a:rPr lang="en-US" dirty="0"/>
              <a:t>5 by </a:t>
            </a:r>
            <a:r>
              <a:rPr lang="en-US" dirty="0" smtClean="0"/>
              <a:t>Volume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Volkswagen 936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Mercedes-Benz 921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BMW 694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Toyota 541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VAZ </a:t>
            </a:r>
            <a:r>
              <a:rPr lang="en-US" dirty="0" smtClean="0"/>
              <a:t>489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Distribution</a:t>
            </a:r>
            <a:r>
              <a:rPr lang="en-US" sz="4000" b="1" dirty="0" smtClean="0"/>
              <a:t> </a:t>
            </a:r>
            <a:r>
              <a:rPr lang="en-US" sz="4000" b="1" dirty="0"/>
              <a:t>of </a:t>
            </a:r>
            <a:r>
              <a:rPr lang="en-US" sz="4000" b="1" dirty="0" err="1"/>
              <a:t>Bodytype</a:t>
            </a:r>
            <a:r>
              <a:rPr lang="en-US" sz="4000" b="1" dirty="0"/>
              <a:t> of Top 5 companies by volume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52" y="2057400"/>
            <a:ext cx="12343748" cy="7429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2800" y="899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3142"/>
      </p:ext>
    </p:extLst>
  </p:cSld>
  <p:clrMapOvr>
    <a:masterClrMapping/>
  </p:clrMapOvr>
  <p:transition spd="med" advTm="203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326</Words>
  <Application>Microsoft Office PowerPoint</Application>
  <PresentationFormat>Custom</PresentationFormat>
  <Paragraphs>88</Paragraphs>
  <Slides>21</Slides>
  <Notes>6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Bodoni SvtyTwo ITC TT-Book</vt:lpstr>
      <vt:lpstr>Helvetica</vt:lpstr>
      <vt:lpstr>Helvetica Neue</vt:lpstr>
      <vt:lpstr>Palatino</vt:lpstr>
      <vt:lpstr>Zapf Dingbats</vt:lpstr>
      <vt:lpstr>New_Template4</vt:lpstr>
      <vt:lpstr>PowerPoint Presentation</vt:lpstr>
      <vt:lpstr>Study</vt:lpstr>
      <vt:lpstr>Data Sources</vt:lpstr>
      <vt:lpstr>Problem Statement</vt:lpstr>
      <vt:lpstr>Analyze Patterns</vt:lpstr>
      <vt:lpstr>Top companies by Volume</vt:lpstr>
      <vt:lpstr>Top companies by Revenue</vt:lpstr>
      <vt:lpstr>BodyType -by number</vt:lpstr>
      <vt:lpstr>Distribution of Bodytype of Top 5 companies by volume</vt:lpstr>
      <vt:lpstr>Distribution of Bodytype of Top 5 companies by Revenue </vt:lpstr>
      <vt:lpstr>trend Analysis for Body Types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PRABHAT VERMA</cp:lastModifiedBy>
  <cp:revision>38</cp:revision>
  <dcterms:modified xsi:type="dcterms:W3CDTF">2019-03-10T07:28:44Z</dcterms:modified>
</cp:coreProperties>
</file>